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63" r:id="rId4"/>
    <p:sldId id="260" r:id="rId5"/>
    <p:sldId id="268" r:id="rId6"/>
    <p:sldId id="267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785" autoAdjust="0"/>
  </p:normalViewPr>
  <p:slideViewPr>
    <p:cSldViewPr>
      <p:cViewPr varScale="1">
        <p:scale>
          <a:sx n="31" d="100"/>
          <a:sy n="31" d="100"/>
        </p:scale>
        <p:origin x="79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03A94-E092-4203-A42F-F75DA3DE8AF1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20D8D-4689-4FAC-8223-E15D60A760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26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35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777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85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6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11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065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0D8D-4689-4FAC-8223-E15D60A760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40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62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5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9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77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8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6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9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5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6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645E0D-B3D5-4785-98AD-A0C16A3A8749}" type="datetimeFigureOut">
              <a:rPr lang="en-GB" smtClean="0"/>
              <a:t>14/05/2018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D6906E8-B06A-4E75-AC53-EDBBECD95D4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3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Regulating </a:t>
            </a:r>
            <a:br>
              <a:rPr lang="en-GB" dirty="0"/>
            </a:br>
            <a:r>
              <a:rPr lang="en-GB" dirty="0"/>
              <a:t>supply chains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Reclaiming our rights</a:t>
            </a:r>
          </a:p>
          <a:p>
            <a:r>
              <a:rPr lang="en-GB" sz="1600" dirty="0" err="1"/>
              <a:t>Aristea</a:t>
            </a:r>
            <a:r>
              <a:rPr lang="en-GB" sz="1600" dirty="0"/>
              <a:t> </a:t>
            </a:r>
            <a:r>
              <a:rPr lang="en-GB" sz="1600" dirty="0" err="1"/>
              <a:t>Koukiadaki</a:t>
            </a:r>
            <a:r>
              <a:rPr lang="en-GB" sz="1600" dirty="0"/>
              <a:t>, The University of Manchester</a:t>
            </a:r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A35B12-D6BC-4655-A4D0-D0334F781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1" y="3072266"/>
            <a:ext cx="2526354" cy="2526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9D3570-1A23-43C5-9BF5-925C8AE61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4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62971"/>
            <a:ext cx="8534400" cy="968152"/>
          </a:xfrm>
        </p:spPr>
        <p:txBody>
          <a:bodyPr>
            <a:noAutofit/>
          </a:bodyPr>
          <a:lstStyle/>
          <a:p>
            <a:r>
              <a:rPr lang="en-GB" dirty="0"/>
              <a:t>Global Supply Chains and regulatory fragmentation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Links between the structuring of Global Supply Chains (GSCs) and worker exploitation</a:t>
            </a:r>
          </a:p>
          <a:p>
            <a:r>
              <a:rPr lang="en-GB" sz="2400" dirty="0"/>
              <a:t>BUT so far…</a:t>
            </a:r>
          </a:p>
          <a:p>
            <a:pPr lvl="1"/>
            <a:r>
              <a:rPr lang="en-GB" sz="2300" dirty="0"/>
              <a:t>Limits of voluntary initiatives </a:t>
            </a:r>
          </a:p>
          <a:p>
            <a:pPr lvl="1"/>
            <a:r>
              <a:rPr lang="en-GB" sz="2300" dirty="0"/>
              <a:t>Labour standards in GSCs traditionally excluded from trade agreements </a:t>
            </a:r>
          </a:p>
          <a:p>
            <a:pPr lvl="1"/>
            <a:r>
              <a:rPr lang="en-GB" sz="2300" dirty="0"/>
              <a:t>No mandatory schemes for regulating GSCs for employment policy purposes</a:t>
            </a:r>
          </a:p>
          <a:p>
            <a:pPr lvl="1"/>
            <a:r>
              <a:rPr lang="en-GB" sz="2300" dirty="0"/>
              <a:t>Absence of binding international treaty on the issue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69C5B3-F47C-4A75-8212-4D949FA43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8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800" y="788111"/>
            <a:ext cx="8534400" cy="896144"/>
          </a:xfrm>
        </p:spPr>
        <p:txBody>
          <a:bodyPr>
            <a:noAutofit/>
          </a:bodyPr>
          <a:lstStyle/>
          <a:p>
            <a:r>
              <a:rPr lang="en-GB" dirty="0"/>
              <a:t>An integrative approach to regulating GSCs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8" y="1847128"/>
            <a:ext cx="8503920" cy="4782272"/>
          </a:xfrm>
        </p:spPr>
        <p:txBody>
          <a:bodyPr>
            <a:normAutofit/>
          </a:bodyPr>
          <a:lstStyle/>
          <a:p>
            <a:r>
              <a:rPr lang="en-GB" sz="2400" dirty="0"/>
              <a:t>Scope for complementary forms of public policy mechanisms</a:t>
            </a:r>
          </a:p>
          <a:p>
            <a:r>
              <a:rPr lang="en-GB" sz="2400" dirty="0"/>
              <a:t>Nature of interaction between public and private governance strategies</a:t>
            </a:r>
          </a:p>
          <a:p>
            <a:r>
              <a:rPr lang="en-GB" sz="2400" dirty="0"/>
              <a:t>Links between different regulatory instruments: </a:t>
            </a:r>
          </a:p>
          <a:p>
            <a:pPr lvl="1"/>
            <a:r>
              <a:rPr lang="en-GB" sz="2000" dirty="0"/>
              <a:t>Domestic legislation: reporting requirements and beyond </a:t>
            </a:r>
          </a:p>
          <a:p>
            <a:pPr lvl="1"/>
            <a:r>
              <a:rPr lang="en-GB" sz="2000" dirty="0"/>
              <a:t>International economic law: unilateral initiatives and trade agreements</a:t>
            </a:r>
          </a:p>
          <a:p>
            <a:pPr lvl="1"/>
            <a:r>
              <a:rPr lang="en-GB" sz="2000" dirty="0"/>
              <a:t>International legal instruments: UN and ILO architecture</a:t>
            </a:r>
          </a:p>
          <a:p>
            <a:pPr lvl="1"/>
            <a:r>
              <a:rPr lang="en-GB" sz="2000" dirty="0"/>
              <a:t>Private initiatives: Codes of Conduct and International Framework Agreements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B9FEA9-BC11-4B02-AD3E-7A1DDB3057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24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(1)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1700"/>
            <a:ext cx="10058400" cy="4721636"/>
          </a:xfrm>
        </p:spPr>
        <p:txBody>
          <a:bodyPr>
            <a:normAutofit/>
          </a:bodyPr>
          <a:lstStyle/>
          <a:p>
            <a:r>
              <a:rPr lang="en-GB" sz="2600" dirty="0"/>
              <a:t>Enhance existing legislation to increase transparency in GVCs (Section 54 Modern Slavery Act 2015):</a:t>
            </a:r>
          </a:p>
          <a:p>
            <a:pPr lvl="1"/>
            <a:r>
              <a:rPr lang="en-GB" sz="2100" dirty="0"/>
              <a:t>Specify in more detail the information required at each stage of the subcontracting process; and</a:t>
            </a:r>
          </a:p>
          <a:p>
            <a:pPr lvl="1"/>
            <a:r>
              <a:rPr lang="en-GB" sz="2100" dirty="0"/>
              <a:t>Require disclosure of measures taken to address slavery, forced labour, child labour and trafficking in supply chains.</a:t>
            </a:r>
          </a:p>
          <a:p>
            <a:r>
              <a:rPr lang="en-GB" sz="2600" dirty="0"/>
              <a:t>New domestic legislation model involving mandatory requirements and commercial sanctions</a:t>
            </a:r>
          </a:p>
          <a:p>
            <a:pPr lvl="1"/>
            <a:r>
              <a:rPr lang="en-GB" sz="2100" dirty="0"/>
              <a:t>a) Pro-active collection and disclosure of information by lead firms to an industrial inspectorate</a:t>
            </a:r>
          </a:p>
          <a:p>
            <a:pPr lvl="1"/>
            <a:r>
              <a:rPr lang="en-GB" sz="2100" dirty="0"/>
              <a:t>b) Publication of that information</a:t>
            </a:r>
          </a:p>
          <a:p>
            <a:pPr lvl="1"/>
            <a:r>
              <a:rPr lang="en-GB" sz="2100" dirty="0"/>
              <a:t>c) Targeted triggering of commercial sanctions </a:t>
            </a:r>
          </a:p>
          <a:p>
            <a:endParaRPr lang="en-GB" sz="2900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65D4E2-A183-43AD-B7DA-B24402BD91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3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2017 French law on vigilance: historic step towards making due diligence in GSCs</a:t>
            </a:r>
          </a:p>
          <a:p>
            <a:r>
              <a:rPr lang="en-GB" sz="2800" dirty="0"/>
              <a:t>Scope of application: companies that employ at least 5,000 employees itself or through subsidiaries in France or at least 10,000 employees in France or abroad</a:t>
            </a:r>
          </a:p>
          <a:p>
            <a:r>
              <a:rPr lang="en-GB" sz="2800" dirty="0"/>
              <a:t>Nature of obligations:</a:t>
            </a:r>
          </a:p>
          <a:p>
            <a:pPr lvl="1"/>
            <a:r>
              <a:rPr lang="en-GB" sz="2400" dirty="0"/>
              <a:t>Duty to establish a vigilance plan </a:t>
            </a:r>
          </a:p>
          <a:p>
            <a:pPr lvl="1"/>
            <a:r>
              <a:rPr lang="en-GB" sz="2400" dirty="0"/>
              <a:t>Plan and report on implementation to be publicly available </a:t>
            </a:r>
          </a:p>
          <a:p>
            <a:pPr lvl="1"/>
            <a:r>
              <a:rPr lang="en-GB" sz="2400" dirty="0"/>
              <a:t>Effective implementation of the vigilance plan</a:t>
            </a:r>
          </a:p>
          <a:p>
            <a:r>
              <a:rPr lang="en-GB" sz="2800" dirty="0"/>
              <a:t>Sanctions: civil liability for a company’s failure to act with vigilance or due diligence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DE2837-768A-45D1-979F-189268419B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domestic level (3)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Regulatory developments in illegal logging and minerals (e.g. Australia, the USA, Europe) </a:t>
            </a:r>
          </a:p>
          <a:p>
            <a:r>
              <a:rPr lang="en-GB" sz="2800" dirty="0"/>
              <a:t>Goods ‘illegally produced’ if they have been produced in breach of the laws in the place where they was produced:</a:t>
            </a:r>
          </a:p>
          <a:p>
            <a:pPr lvl="1"/>
            <a:r>
              <a:rPr lang="en-GB" sz="2400" dirty="0"/>
              <a:t>Wide-ranging liability with no subject-matter limitation </a:t>
            </a:r>
          </a:p>
          <a:p>
            <a:pPr lvl="1"/>
            <a:r>
              <a:rPr lang="en-GB" sz="2400" dirty="0"/>
              <a:t> Scope for prosecution of downstream activities ancillary to goods produced through GSCs (i.e. importation and processing) </a:t>
            </a:r>
          </a:p>
          <a:p>
            <a:pPr lvl="1"/>
            <a:r>
              <a:rPr lang="en-GB" sz="2400" dirty="0"/>
              <a:t>Penalties for criminal offences ranging from fines to imprisonment and forfeiture of products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2C007F-A681-4D42-9982-46FB8F788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5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international level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482" y="1813034"/>
            <a:ext cx="9926197" cy="5328592"/>
          </a:xfrm>
        </p:spPr>
        <p:txBody>
          <a:bodyPr>
            <a:normAutofit/>
          </a:bodyPr>
          <a:lstStyle/>
          <a:p>
            <a:r>
              <a:rPr lang="en-GB" sz="2800" dirty="0"/>
              <a:t>Making trade agreements with third countries conditional on human rights and labour standards</a:t>
            </a:r>
          </a:p>
          <a:p>
            <a:pPr lvl="1"/>
            <a:r>
              <a:rPr lang="en-GB" sz="2400" dirty="0"/>
              <a:t>Human rights assessments before trade agreements </a:t>
            </a:r>
          </a:p>
          <a:p>
            <a:pPr lvl="1"/>
            <a:r>
              <a:rPr lang="en-GB" sz="2400" dirty="0"/>
              <a:t>Incorporation of a variety of policy mechanisms in trade agreements: </a:t>
            </a:r>
          </a:p>
          <a:p>
            <a:pPr lvl="2"/>
            <a:r>
              <a:rPr lang="en-GB" sz="2400" dirty="0"/>
              <a:t>Mainstreaming of labour issues through different policy mechanisms</a:t>
            </a:r>
          </a:p>
          <a:p>
            <a:pPr lvl="2"/>
            <a:r>
              <a:rPr lang="en-GB" sz="2400" dirty="0"/>
              <a:t>Mechanisms to cover ‘systemically important’ companies</a:t>
            </a:r>
          </a:p>
          <a:p>
            <a:pPr lvl="1"/>
            <a:r>
              <a:rPr lang="en-GB" sz="2400" dirty="0"/>
              <a:t>Trade agreements should protect the discretion of the UK to impose higher environmental and social standards:</a:t>
            </a:r>
          </a:p>
          <a:p>
            <a:pPr lvl="2"/>
            <a:r>
              <a:rPr lang="en-GB" sz="2400" dirty="0"/>
              <a:t>Right to regulate, exception clauses and temporary suspension of agreements </a:t>
            </a:r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45E09A-52E6-45DE-9687-0B460EBF1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1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819" y="704056"/>
            <a:ext cx="8534400" cy="896144"/>
          </a:xfrm>
        </p:spPr>
        <p:txBody>
          <a:bodyPr>
            <a:noAutofit/>
          </a:bodyPr>
          <a:lstStyle/>
          <a:p>
            <a:r>
              <a:rPr lang="en-GB" dirty="0"/>
              <a:t>Regulatory options </a:t>
            </a:r>
            <a:br>
              <a:rPr lang="en-GB" dirty="0"/>
            </a:br>
            <a:r>
              <a:rPr lang="en-GB" dirty="0"/>
              <a:t>at international level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094" y="1884415"/>
            <a:ext cx="9920481" cy="4926288"/>
          </a:xfrm>
        </p:spPr>
        <p:txBody>
          <a:bodyPr>
            <a:normAutofit/>
          </a:bodyPr>
          <a:lstStyle/>
          <a:p>
            <a:r>
              <a:rPr lang="en-GB" sz="2800" dirty="0"/>
              <a:t>2014 UN Human Rights resolution on an international legally binding instrument on Transnational Corporations and Other Business Enterprises with respect to human rights”</a:t>
            </a:r>
          </a:p>
          <a:p>
            <a:pPr lvl="1"/>
            <a:r>
              <a:rPr lang="en-GB" sz="2800" dirty="0"/>
              <a:t>Significant regulatory innovations in the draft instrument: e.g. primacy of human rights over trade agreements </a:t>
            </a:r>
          </a:p>
          <a:p>
            <a:r>
              <a:rPr lang="en-GB" sz="2800" dirty="0"/>
              <a:t>ILO Maritime Convention 2006 as a possible blueprint for regulatory innovation in GVCs</a:t>
            </a:r>
          </a:p>
          <a:p>
            <a:pPr lvl="1"/>
            <a:r>
              <a:rPr lang="en-GB" sz="2800" dirty="0"/>
              <a:t>Promoting international collaboration between stakeholders to establish a level playing field 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19BAF4-117C-4909-A8CD-B69733E9C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1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Concluding remarks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GB" sz="3500" dirty="0"/>
              <a:t>Labour standards in GSCs:</a:t>
            </a:r>
          </a:p>
          <a:p>
            <a:pPr lvl="1"/>
            <a:r>
              <a:rPr lang="en-GB" sz="2800" dirty="0"/>
              <a:t>As a productive factor vis-à-vis human development, socio-economic cohesion and business growth </a:t>
            </a:r>
          </a:p>
          <a:p>
            <a:pPr lvl="1"/>
            <a:r>
              <a:rPr lang="en-GB" sz="2800" dirty="0"/>
              <a:t>Instrumental role in shaping business growth but also constitutive role in a stable, cohesive and prosperous society </a:t>
            </a:r>
          </a:p>
          <a:p>
            <a:r>
              <a:rPr lang="en-GB" sz="3500" dirty="0"/>
              <a:t>Complementary policy mechanisms:</a:t>
            </a:r>
          </a:p>
          <a:p>
            <a:pPr lvl="1"/>
            <a:r>
              <a:rPr lang="en-GB" sz="2400" dirty="0"/>
              <a:t>Domestic regulation going beyond transparency requirements</a:t>
            </a:r>
          </a:p>
          <a:p>
            <a:pPr lvl="1"/>
            <a:r>
              <a:rPr lang="en-GB" sz="2400" dirty="0"/>
              <a:t>Mainstreaming of labour issues to all aspects of trade agreements</a:t>
            </a:r>
          </a:p>
          <a:p>
            <a:pPr lvl="1"/>
            <a:r>
              <a:rPr lang="en-GB" sz="2400" dirty="0"/>
              <a:t>Promotion of international solutions to the governance gaps in Global Supply Chains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2C7A8C-903D-4F2A-AAB2-1ACAE66A9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758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5099</TotalTime>
  <Words>612</Words>
  <Application>Microsoft Office PowerPoint</Application>
  <PresentationFormat>Widescreen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Regulating  supply chains </vt:lpstr>
      <vt:lpstr>Global Supply Chains and regulatory fragmentation </vt:lpstr>
      <vt:lpstr>An integrative approach to regulating GSCs</vt:lpstr>
      <vt:lpstr>Regulatory options  at domestic level (1) </vt:lpstr>
      <vt:lpstr>Regulatory options  at domestic level (2)</vt:lpstr>
      <vt:lpstr>Regulatory options  at domestic level (3) </vt:lpstr>
      <vt:lpstr>Regulatory options  at international level (1)</vt:lpstr>
      <vt:lpstr>Regulatory options  at international level (2)</vt:lpstr>
      <vt:lpstr>Concluding remarks  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deals and supply chains</dc:title>
  <dc:creator>Aristea Koukiadaki</dc:creator>
  <cp:lastModifiedBy>Sarah Glenister</cp:lastModifiedBy>
  <cp:revision>84</cp:revision>
  <dcterms:created xsi:type="dcterms:W3CDTF">2018-04-12T15:39:48Z</dcterms:created>
  <dcterms:modified xsi:type="dcterms:W3CDTF">2018-05-14T15:53:48Z</dcterms:modified>
</cp:coreProperties>
</file>